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3"/>
    <p:sldId id="257" r:id="rId44"/>
    <p:sldId id="258" r:id="rId45"/>
    <p:sldId id="259" r:id="rId46"/>
    <p:sldId id="260" r:id="rId47"/>
    <p:sldId id="261" r:id="rId48"/>
    <p:sldId id="262" r:id="rId49"/>
    <p:sldId id="263" r:id="rId50"/>
    <p:sldId id="264" r:id="rId51"/>
    <p:sldId id="265" r:id="rId52"/>
    <p:sldId id="266" r:id="rId53"/>
    <p:sldId id="267" r:id="rId54"/>
    <p:sldId id="268" r:id="rId5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aret" charset="1" panose="00000000000000000000"/>
      <p:regular r:id="rId10"/>
    </p:embeddedFont>
    <p:embeddedFont>
      <p:font typeface="Garet Bold" charset="1" panose="00000000000000000000"/>
      <p:regular r:id="rId11"/>
    </p:embeddedFont>
    <p:embeddedFont>
      <p:font typeface="Garet Italics" charset="1" panose="00000000000000000000"/>
      <p:regular r:id="rId12"/>
    </p:embeddedFont>
    <p:embeddedFont>
      <p:font typeface="Garet Bold Italics" charset="1" panose="00000000000000000000"/>
      <p:regular r:id="rId13"/>
    </p:embeddedFont>
    <p:embeddedFont>
      <p:font typeface="Garet Light" charset="1" panose="00000000000000000000"/>
      <p:regular r:id="rId14"/>
    </p:embeddedFont>
    <p:embeddedFont>
      <p:font typeface="Garet Ultra-Bold" charset="1" panose="00000000000000000000"/>
      <p:regular r:id="rId15"/>
    </p:embeddedFont>
    <p:embeddedFont>
      <p:font typeface="Garet Ultra-Bold Italics" charset="1" panose="00000000000000000000"/>
      <p:regular r:id="rId16"/>
    </p:embeddedFont>
    <p:embeddedFont>
      <p:font typeface="Garet Heavy" charset="1" panose="00000000000000000000"/>
      <p:regular r:id="rId17"/>
    </p:embeddedFont>
    <p:embeddedFont>
      <p:font typeface="Garet Heavy Italics" charset="1" panose="00000000000000000000"/>
      <p:regular r:id="rId18"/>
    </p:embeddedFont>
    <p:embeddedFont>
      <p:font typeface="Open Sans" charset="1" panose="00000000000000000000"/>
      <p:regular r:id="rId19"/>
    </p:embeddedFont>
    <p:embeddedFont>
      <p:font typeface="Open Sans Bold" charset="1" panose="00000000000000000000"/>
      <p:regular r:id="rId20"/>
    </p:embeddedFont>
    <p:embeddedFont>
      <p:font typeface="Open Sans Italics" charset="1" panose="00000000000000000000"/>
      <p:regular r:id="rId21"/>
    </p:embeddedFont>
    <p:embeddedFont>
      <p:font typeface="Open Sans Bold Italics" charset="1" panose="00000000000000000000"/>
      <p:regular r:id="rId22"/>
    </p:embeddedFont>
    <p:embeddedFont>
      <p:font typeface="Open Sans Light" charset="1" panose="00000000000000000000"/>
      <p:regular r:id="rId23"/>
    </p:embeddedFont>
    <p:embeddedFont>
      <p:font typeface="Open Sans Light Italics" charset="1" panose="00000000000000000000"/>
      <p:regular r:id="rId24"/>
    </p:embeddedFont>
    <p:embeddedFont>
      <p:font typeface="Open Sans Medium" charset="1" panose="00000000000000000000"/>
      <p:regular r:id="rId25"/>
    </p:embeddedFont>
    <p:embeddedFont>
      <p:font typeface="Open Sans Medium Italics" charset="1" panose="00000000000000000000"/>
      <p:regular r:id="rId26"/>
    </p:embeddedFont>
    <p:embeddedFont>
      <p:font typeface="Open Sans Semi-Bold" charset="1" panose="00000000000000000000"/>
      <p:regular r:id="rId27"/>
    </p:embeddedFont>
    <p:embeddedFont>
      <p:font typeface="Open Sans Semi-Bold Italics" charset="1" panose="00000000000000000000"/>
      <p:regular r:id="rId28"/>
    </p:embeddedFont>
    <p:embeddedFont>
      <p:font typeface="Open Sans Ultra-Bold" charset="1" panose="00000000000000000000"/>
      <p:regular r:id="rId29"/>
    </p:embeddedFont>
    <p:embeddedFont>
      <p:font typeface="Open Sans Ultra-Bold Italics" charset="1" panose="00000000000000000000"/>
      <p:regular r:id="rId30"/>
    </p:embeddedFont>
    <p:embeddedFont>
      <p:font typeface="Inter" charset="1" panose="020B0502030000000004"/>
      <p:regular r:id="rId31"/>
    </p:embeddedFont>
    <p:embeddedFont>
      <p:font typeface="Inter Bold" charset="1" panose="020B0802030000000004"/>
      <p:regular r:id="rId32"/>
    </p:embeddedFont>
    <p:embeddedFont>
      <p:font typeface="Inter Italics" charset="1" panose="020B0502030000000004"/>
      <p:regular r:id="rId33"/>
    </p:embeddedFont>
    <p:embeddedFont>
      <p:font typeface="Inter Bold Italics" charset="1" panose="020B0802030000000004"/>
      <p:regular r:id="rId34"/>
    </p:embeddedFont>
    <p:embeddedFont>
      <p:font typeface="Inter Thin" charset="1" panose="020B0A02050000000004"/>
      <p:regular r:id="rId35"/>
    </p:embeddedFont>
    <p:embeddedFont>
      <p:font typeface="Inter Thin Italics" charset="1" panose="020B0A02050000000004"/>
      <p:regular r:id="rId36"/>
    </p:embeddedFont>
    <p:embeddedFont>
      <p:font typeface="Inter Extra-Light" charset="1" panose="02000503000000020004"/>
      <p:regular r:id="rId37"/>
    </p:embeddedFont>
    <p:embeddedFont>
      <p:font typeface="Inter Light" charset="1" panose="02000503000000020004"/>
      <p:regular r:id="rId38"/>
    </p:embeddedFont>
    <p:embeddedFont>
      <p:font typeface="Inter Medium" charset="1" panose="02000503000000020004"/>
      <p:regular r:id="rId39"/>
    </p:embeddedFont>
    <p:embeddedFont>
      <p:font typeface="Inter Semi-Bold" charset="1" panose="02000503000000020004"/>
      <p:regular r:id="rId40"/>
    </p:embeddedFont>
    <p:embeddedFont>
      <p:font typeface="Inter Ultra-Bold" charset="1" panose="02000503000000020004"/>
      <p:regular r:id="rId41"/>
    </p:embeddedFont>
    <p:embeddedFont>
      <p:font typeface="Inter Heavy" charset="1" panose="02000503000000020004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slides/slide1.xml" Type="http://schemas.openxmlformats.org/officeDocument/2006/relationships/slide"/><Relationship Id="rId44" Target="slides/slide2.xml" Type="http://schemas.openxmlformats.org/officeDocument/2006/relationships/slide"/><Relationship Id="rId45" Target="slides/slide3.xml" Type="http://schemas.openxmlformats.org/officeDocument/2006/relationships/slide"/><Relationship Id="rId46" Target="slides/slide4.xml" Type="http://schemas.openxmlformats.org/officeDocument/2006/relationships/slide"/><Relationship Id="rId47" Target="slides/slide5.xml" Type="http://schemas.openxmlformats.org/officeDocument/2006/relationships/slide"/><Relationship Id="rId48" Target="slides/slide6.xml" Type="http://schemas.openxmlformats.org/officeDocument/2006/relationships/slide"/><Relationship Id="rId49" Target="slides/slide7.xml" Type="http://schemas.openxmlformats.org/officeDocument/2006/relationships/slide"/><Relationship Id="rId5" Target="tableStyles.xml" Type="http://schemas.openxmlformats.org/officeDocument/2006/relationships/tableStyles"/><Relationship Id="rId50" Target="slides/slide8.xml" Type="http://schemas.openxmlformats.org/officeDocument/2006/relationships/slide"/><Relationship Id="rId51" Target="slides/slide9.xml" Type="http://schemas.openxmlformats.org/officeDocument/2006/relationships/slide"/><Relationship Id="rId52" Target="slides/slide10.xml" Type="http://schemas.openxmlformats.org/officeDocument/2006/relationships/slide"/><Relationship Id="rId53" Target="slides/slide11.xml" Type="http://schemas.openxmlformats.org/officeDocument/2006/relationships/slide"/><Relationship Id="rId54" Target="slides/slide12.xml" Type="http://schemas.openxmlformats.org/officeDocument/2006/relationships/slide"/><Relationship Id="rId55" Target="slides/slide13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4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4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4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.png" Type="http://schemas.openxmlformats.org/officeDocument/2006/relationships/image"/><Relationship Id="rId5" Target="../media/image2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8.png" Type="http://schemas.openxmlformats.org/officeDocument/2006/relationships/image"/><Relationship Id="rId5" Target="../media/image4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1.png" Type="http://schemas.openxmlformats.org/officeDocument/2006/relationships/image"/><Relationship Id="rId4" Target="../media/image1.png" Type="http://schemas.openxmlformats.org/officeDocument/2006/relationships/image"/><Relationship Id="rId5" Target="../media/image2.jpe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4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4.png" Type="http://schemas.openxmlformats.org/officeDocument/2006/relationships/image"/><Relationship Id="rId5" Target="../media/image16.png" Type="http://schemas.openxmlformats.org/officeDocument/2006/relationships/image"/><Relationship Id="rId6" Target="../media/image8.png" Type="http://schemas.openxmlformats.org/officeDocument/2006/relationships/image"/><Relationship Id="rId7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7109187"/>
            <a:ext cx="1028700" cy="3177813"/>
            <a:chOff x="0" y="0"/>
            <a:chExt cx="812800" cy="2510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510865"/>
            </a:xfrm>
            <a:custGeom>
              <a:avLst/>
              <a:gdLst/>
              <a:ahLst/>
              <a:cxnLst/>
              <a:rect r="r" b="b" t="t" l="l"/>
              <a:pathLst>
                <a:path h="251086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2007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2007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609914" y="0"/>
            <a:ext cx="1694792" cy="10287000"/>
            <a:chOff x="0" y="0"/>
            <a:chExt cx="446365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636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365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2007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24423" y="430857"/>
            <a:ext cx="2963667" cy="1195687"/>
          </a:xfrm>
          <a:custGeom>
            <a:avLst/>
            <a:gdLst/>
            <a:ahLst/>
            <a:cxnLst/>
            <a:rect r="r" b="b" t="t" l="l"/>
            <a:pathLst>
              <a:path h="1195687" w="2963667">
                <a:moveTo>
                  <a:pt x="0" y="0"/>
                </a:moveTo>
                <a:lnTo>
                  <a:pt x="2963667" y="0"/>
                </a:lnTo>
                <a:lnTo>
                  <a:pt x="2963667" y="1195686"/>
                </a:lnTo>
                <a:lnTo>
                  <a:pt x="0" y="1195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20" r="0" b="-582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577915" y="235449"/>
            <a:ext cx="1586501" cy="1586501"/>
          </a:xfrm>
          <a:custGeom>
            <a:avLst/>
            <a:gdLst/>
            <a:ahLst/>
            <a:cxnLst/>
            <a:rect r="r" b="b" t="t" l="l"/>
            <a:pathLst>
              <a:path h="1586501" w="1586501">
                <a:moveTo>
                  <a:pt x="0" y="0"/>
                </a:moveTo>
                <a:lnTo>
                  <a:pt x="1586502" y="0"/>
                </a:lnTo>
                <a:lnTo>
                  <a:pt x="1586502" y="1586502"/>
                </a:lnTo>
                <a:lnTo>
                  <a:pt x="0" y="1586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129514" y="2309395"/>
            <a:ext cx="5072302" cy="507230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007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1608586" y="657566"/>
            <a:ext cx="4462198" cy="6454364"/>
          </a:xfrm>
          <a:custGeom>
            <a:avLst/>
            <a:gdLst/>
            <a:ahLst/>
            <a:cxnLst/>
            <a:rect r="r" b="b" t="t" l="l"/>
            <a:pathLst>
              <a:path h="6454364" w="4462198">
                <a:moveTo>
                  <a:pt x="0" y="0"/>
                </a:moveTo>
                <a:lnTo>
                  <a:pt x="4462198" y="0"/>
                </a:lnTo>
                <a:lnTo>
                  <a:pt x="4462198" y="6454364"/>
                </a:lnTo>
                <a:lnTo>
                  <a:pt x="0" y="6454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21136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957782" y="6667323"/>
            <a:ext cx="5415767" cy="2590977"/>
          </a:xfrm>
          <a:custGeom>
            <a:avLst/>
            <a:gdLst/>
            <a:ahLst/>
            <a:cxnLst/>
            <a:rect r="r" b="b" t="t" l="l"/>
            <a:pathLst>
              <a:path h="2590977" w="5415767">
                <a:moveTo>
                  <a:pt x="0" y="0"/>
                </a:moveTo>
                <a:lnTo>
                  <a:pt x="5415766" y="0"/>
                </a:lnTo>
                <a:lnTo>
                  <a:pt x="5415766" y="2590977"/>
                </a:lnTo>
                <a:lnTo>
                  <a:pt x="0" y="2590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434" t="0" r="0" b="-31274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24423" y="2674211"/>
            <a:ext cx="8795646" cy="340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89"/>
              </a:lnSpc>
            </a:pPr>
            <a:r>
              <a:rPr lang="en-US" sz="2599">
                <a:solidFill>
                  <a:srgbClr val="000000"/>
                </a:solidFill>
                <a:latin typeface="Garet Bold"/>
              </a:rPr>
              <a:t>PS ID:  </a:t>
            </a:r>
            <a:r>
              <a:rPr lang="en-US" sz="2599">
                <a:solidFill>
                  <a:srgbClr val="000000"/>
                </a:solidFill>
                <a:latin typeface="Garet"/>
              </a:rPr>
              <a:t>SIH1283</a:t>
            </a:r>
            <a:r>
              <a:rPr lang="en-US" sz="2599">
                <a:solidFill>
                  <a:srgbClr val="000000"/>
                </a:solidFill>
                <a:latin typeface="Garet"/>
              </a:rPr>
              <a:t> </a:t>
            </a:r>
          </a:p>
          <a:p>
            <a:pPr>
              <a:lnSpc>
                <a:spcPts val="3219"/>
              </a:lnSpc>
            </a:pPr>
          </a:p>
          <a:p>
            <a:pPr>
              <a:lnSpc>
                <a:spcPts val="2989"/>
              </a:lnSpc>
            </a:pPr>
            <a:r>
              <a:rPr lang="en-US" sz="2599">
                <a:solidFill>
                  <a:srgbClr val="000000"/>
                </a:solidFill>
                <a:latin typeface="Garet Bold"/>
              </a:rPr>
              <a:t>PS TITLE: </a:t>
            </a:r>
            <a:r>
              <a:rPr lang="en-US" sz="2599">
                <a:solidFill>
                  <a:srgbClr val="000000"/>
                </a:solidFill>
                <a:latin typeface="Garet"/>
              </a:rPr>
              <a:t> DIGITAL ASSISTANT FOR LEGAL AWARENESS AND DESIGNING A KYR KNOW </a:t>
            </a:r>
          </a:p>
          <a:p>
            <a:pPr>
              <a:lnSpc>
                <a:spcPts val="2989"/>
              </a:lnSpc>
            </a:pPr>
            <a:r>
              <a:rPr lang="en-US" sz="2599">
                <a:solidFill>
                  <a:srgbClr val="000000"/>
                </a:solidFill>
                <a:latin typeface="Garet"/>
              </a:rPr>
              <a:t>-YOUR -RIGHTS FRAMEWORK IN INDIA</a:t>
            </a:r>
          </a:p>
          <a:p>
            <a:pPr>
              <a:lnSpc>
                <a:spcPts val="3219"/>
              </a:lnSpc>
            </a:pPr>
          </a:p>
          <a:p>
            <a:pPr>
              <a:lnSpc>
                <a:spcPts val="2989"/>
              </a:lnSpc>
            </a:pPr>
            <a:r>
              <a:rPr lang="en-US" sz="2599">
                <a:solidFill>
                  <a:srgbClr val="000000"/>
                </a:solidFill>
                <a:latin typeface="Garet"/>
              </a:rPr>
              <a:t>  </a:t>
            </a:r>
          </a:p>
          <a:p>
            <a:pPr>
              <a:lnSpc>
                <a:spcPts val="2989"/>
              </a:lnSpc>
            </a:pPr>
          </a:p>
          <a:p>
            <a:pPr>
              <a:lnSpc>
                <a:spcPts val="298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576883" y="1880688"/>
            <a:ext cx="8795646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44"/>
              </a:lnSpc>
            </a:pPr>
            <a:r>
              <a:rPr lang="en-US" sz="4299">
                <a:solidFill>
                  <a:srgbClr val="000000"/>
                </a:solidFill>
                <a:latin typeface="Garet Bold"/>
              </a:rPr>
              <a:t>PROBLEM STATEMENT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0267" y="4671695"/>
            <a:ext cx="8795646" cy="895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Inter Bold"/>
              </a:rPr>
              <a:t>INSTITUTE NAME:</a:t>
            </a:r>
            <a:r>
              <a:rPr lang="en-US" sz="2599">
                <a:solidFill>
                  <a:srgbClr val="000000"/>
                </a:solidFill>
                <a:latin typeface="Inter"/>
              </a:rPr>
              <a:t>AJAY KUMAR GARG  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Inter"/>
              </a:rPr>
              <a:t>ENGINEERING COLLEGE , GHAZIABAD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76883" y="6181089"/>
            <a:ext cx="3868203" cy="410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TEAM:</a:t>
            </a:r>
            <a:r>
              <a:rPr lang="en-US" sz="2599">
                <a:solidFill>
                  <a:srgbClr val="000000"/>
                </a:solidFill>
                <a:latin typeface="Open Sans Semi-Bold"/>
              </a:rPr>
              <a:t> </a:t>
            </a:r>
            <a:r>
              <a:rPr lang="en-US" sz="2599">
                <a:solidFill>
                  <a:srgbClr val="000000"/>
                </a:solidFill>
                <a:latin typeface="Open Sans Bold"/>
              </a:rPr>
              <a:t>Binary Brains 2.0</a:t>
            </a:r>
          </a:p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Semi-Bold"/>
              </a:rPr>
              <a:t>TEAM </a:t>
            </a:r>
          </a:p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Semi-Bold"/>
              </a:rPr>
              <a:t>ANSHU(Leader)</a:t>
            </a:r>
          </a:p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Semi-Bold"/>
              </a:rPr>
              <a:t>Akshat Pratap Singh</a:t>
            </a:r>
          </a:p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Semi-Bold"/>
              </a:rPr>
              <a:t>Vaishali Tiwari</a:t>
            </a:r>
          </a:p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Semi-Bold"/>
              </a:rPr>
              <a:t>Abhinav Sharma</a:t>
            </a:r>
          </a:p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Semi-Bold"/>
              </a:rPr>
              <a:t>Amit Maurya</a:t>
            </a:r>
          </a:p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Semi-Bold"/>
              </a:rPr>
              <a:t>Akanksha Singh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615280" cy="10287000"/>
            <a:chOff x="0" y="0"/>
            <a:chExt cx="226904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6904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269045">
                  <a:moveTo>
                    <a:pt x="0" y="0"/>
                  </a:moveTo>
                  <a:lnTo>
                    <a:pt x="2269045" y="0"/>
                  </a:lnTo>
                  <a:lnTo>
                    <a:pt x="22690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007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6904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724078" y="1704544"/>
            <a:ext cx="13101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7893714" y="289036"/>
            <a:ext cx="1479329" cy="14793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2007F">
                <a:alpha val="2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8969083" y="1136997"/>
            <a:ext cx="771724" cy="7717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2007F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7259300" y="149453"/>
            <a:ext cx="676210" cy="879247"/>
          </a:xfrm>
          <a:custGeom>
            <a:avLst/>
            <a:gdLst/>
            <a:ahLst/>
            <a:cxnLst/>
            <a:rect r="r" b="b" t="t" l="l"/>
            <a:pathLst>
              <a:path h="879247" w="676210">
                <a:moveTo>
                  <a:pt x="0" y="0"/>
                </a:moveTo>
                <a:lnTo>
                  <a:pt x="676210" y="0"/>
                </a:lnTo>
                <a:lnTo>
                  <a:pt x="676210" y="879247"/>
                </a:lnTo>
                <a:lnTo>
                  <a:pt x="0" y="8792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20" r="-222285" b="-582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122303" y="-28575"/>
            <a:ext cx="1113769" cy="1113769"/>
          </a:xfrm>
          <a:custGeom>
            <a:avLst/>
            <a:gdLst/>
            <a:ahLst/>
            <a:cxnLst/>
            <a:rect r="r" b="b" t="t" l="l"/>
            <a:pathLst>
              <a:path h="1113769" w="1113769">
                <a:moveTo>
                  <a:pt x="0" y="0"/>
                </a:moveTo>
                <a:lnTo>
                  <a:pt x="1113769" y="0"/>
                </a:lnTo>
                <a:lnTo>
                  <a:pt x="1113769" y="1113769"/>
                </a:lnTo>
                <a:lnTo>
                  <a:pt x="0" y="111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true" rot="0">
            <a:off x="12240491" y="1085194"/>
            <a:ext cx="5695019" cy="4454647"/>
          </a:xfrm>
          <a:custGeom>
            <a:avLst/>
            <a:gdLst/>
            <a:ahLst/>
            <a:cxnLst/>
            <a:rect r="r" b="b" t="t" l="l"/>
            <a:pathLst>
              <a:path h="4454647" w="5695019">
                <a:moveTo>
                  <a:pt x="0" y="4454647"/>
                </a:moveTo>
                <a:lnTo>
                  <a:pt x="5695019" y="4454647"/>
                </a:lnTo>
                <a:lnTo>
                  <a:pt x="5695019" y="0"/>
                </a:lnTo>
                <a:lnTo>
                  <a:pt x="0" y="0"/>
                </a:lnTo>
                <a:lnTo>
                  <a:pt x="0" y="4454647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-44792" t="-20260" r="-167112" b="-80113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389958" y="1254895"/>
            <a:ext cx="5341485" cy="8003405"/>
          </a:xfrm>
          <a:custGeom>
            <a:avLst/>
            <a:gdLst/>
            <a:ahLst/>
            <a:cxnLst/>
            <a:rect r="r" b="b" t="t" l="l"/>
            <a:pathLst>
              <a:path h="8003405" w="5341485">
                <a:moveTo>
                  <a:pt x="0" y="0"/>
                </a:moveTo>
                <a:lnTo>
                  <a:pt x="5341486" y="0"/>
                </a:lnTo>
                <a:lnTo>
                  <a:pt x="5341486" y="8003405"/>
                </a:lnTo>
                <a:lnTo>
                  <a:pt x="0" y="800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87"/>
            </a:stretch>
          </a:blipFill>
        </p:spPr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144000" y="6749958"/>
            <a:ext cx="5778614" cy="3314543"/>
            <a:chOff x="0" y="0"/>
            <a:chExt cx="7981950" cy="45783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302F2C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2F2C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14058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858043" y="662370"/>
            <a:ext cx="7775335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 spc="99">
                <a:solidFill>
                  <a:srgbClr val="FFFFFF"/>
                </a:solidFill>
                <a:latin typeface="Garet Bold"/>
              </a:rPr>
              <a:t>FEEDBACK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79824" y="2756037"/>
            <a:ext cx="7649103" cy="464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61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Semi-Bold"/>
              </a:rPr>
              <a:t>User can share the </a:t>
            </a:r>
            <a:r>
              <a:rPr lang="en-US" sz="3999" u="sng">
                <a:solidFill>
                  <a:srgbClr val="FFFFFF"/>
                </a:solidFill>
                <a:latin typeface="Open Sans Bold"/>
              </a:rPr>
              <a:t>feedback </a:t>
            </a:r>
            <a:r>
              <a:rPr lang="en-US" sz="3999">
                <a:solidFill>
                  <a:srgbClr val="FFFFFF"/>
                </a:solidFill>
                <a:latin typeface="Open Sans Semi-Bold"/>
              </a:rPr>
              <a:t>for the service</a:t>
            </a:r>
          </a:p>
          <a:p>
            <a:pPr marL="863599" indent="-431800" lvl="1">
              <a:lnSpc>
                <a:spcPts val="61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Semi-Bold"/>
              </a:rPr>
              <a:t>Help us understand user needs</a:t>
            </a:r>
          </a:p>
          <a:p>
            <a:pPr marL="863599" indent="-431800" lvl="1">
              <a:lnSpc>
                <a:spcPts val="61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Semi-Bold"/>
              </a:rPr>
              <a:t>Help us to improve platform services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615280" cy="10287000"/>
            <a:chOff x="0" y="0"/>
            <a:chExt cx="226904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6904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269045">
                  <a:moveTo>
                    <a:pt x="0" y="0"/>
                  </a:moveTo>
                  <a:lnTo>
                    <a:pt x="2269045" y="0"/>
                  </a:lnTo>
                  <a:lnTo>
                    <a:pt x="22690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007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6904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724078" y="1704544"/>
            <a:ext cx="13101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7893714" y="289036"/>
            <a:ext cx="1479329" cy="14793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2007F">
                <a:alpha val="2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8969083" y="1136997"/>
            <a:ext cx="771724" cy="7717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2007F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7259300" y="149453"/>
            <a:ext cx="676210" cy="879247"/>
          </a:xfrm>
          <a:custGeom>
            <a:avLst/>
            <a:gdLst/>
            <a:ahLst/>
            <a:cxnLst/>
            <a:rect r="r" b="b" t="t" l="l"/>
            <a:pathLst>
              <a:path h="879247" w="676210">
                <a:moveTo>
                  <a:pt x="0" y="0"/>
                </a:moveTo>
                <a:lnTo>
                  <a:pt x="676210" y="0"/>
                </a:lnTo>
                <a:lnTo>
                  <a:pt x="676210" y="879247"/>
                </a:lnTo>
                <a:lnTo>
                  <a:pt x="0" y="8792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20" r="-222285" b="-582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122303" y="-28575"/>
            <a:ext cx="1113769" cy="1113769"/>
          </a:xfrm>
          <a:custGeom>
            <a:avLst/>
            <a:gdLst/>
            <a:ahLst/>
            <a:cxnLst/>
            <a:rect r="r" b="b" t="t" l="l"/>
            <a:pathLst>
              <a:path h="1113769" w="1113769">
                <a:moveTo>
                  <a:pt x="0" y="0"/>
                </a:moveTo>
                <a:lnTo>
                  <a:pt x="1113769" y="0"/>
                </a:lnTo>
                <a:lnTo>
                  <a:pt x="1113769" y="1113769"/>
                </a:lnTo>
                <a:lnTo>
                  <a:pt x="0" y="111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true" rot="0">
            <a:off x="12623808" y="1137033"/>
            <a:ext cx="5311701" cy="4154816"/>
          </a:xfrm>
          <a:custGeom>
            <a:avLst/>
            <a:gdLst/>
            <a:ahLst/>
            <a:cxnLst/>
            <a:rect r="r" b="b" t="t" l="l"/>
            <a:pathLst>
              <a:path h="4154816" w="5311701">
                <a:moveTo>
                  <a:pt x="0" y="4154816"/>
                </a:moveTo>
                <a:lnTo>
                  <a:pt x="5311702" y="4154816"/>
                </a:lnTo>
                <a:lnTo>
                  <a:pt x="5311702" y="0"/>
                </a:lnTo>
                <a:lnTo>
                  <a:pt x="0" y="0"/>
                </a:lnTo>
                <a:lnTo>
                  <a:pt x="0" y="4154816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-44792" t="-20260" r="-167112" b="-80113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718803" y="1296486"/>
            <a:ext cx="5086176" cy="8572470"/>
          </a:xfrm>
          <a:custGeom>
            <a:avLst/>
            <a:gdLst/>
            <a:ahLst/>
            <a:cxnLst/>
            <a:rect r="r" b="b" t="t" l="l"/>
            <a:pathLst>
              <a:path h="8572470" w="5086176">
                <a:moveTo>
                  <a:pt x="0" y="0"/>
                </a:moveTo>
                <a:lnTo>
                  <a:pt x="5086176" y="0"/>
                </a:lnTo>
                <a:lnTo>
                  <a:pt x="5086176" y="8572470"/>
                </a:lnTo>
                <a:lnTo>
                  <a:pt x="0" y="85724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1858"/>
            </a:stretch>
          </a:blipFill>
        </p:spPr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8615280" y="6554413"/>
            <a:ext cx="5778614" cy="3314543"/>
            <a:chOff x="0" y="0"/>
            <a:chExt cx="7981950" cy="45783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302F2C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2F2C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201245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858043" y="662370"/>
            <a:ext cx="7775335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 spc="99">
                <a:solidFill>
                  <a:srgbClr val="FFFFFF"/>
                </a:solidFill>
                <a:latin typeface="Garet Bold"/>
              </a:rPr>
              <a:t>UPDATES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61726" y="3081091"/>
            <a:ext cx="7431989" cy="307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61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Semi-Bold"/>
              </a:rPr>
              <a:t>Inform the users about  any </a:t>
            </a:r>
            <a:r>
              <a:rPr lang="en-US" sz="3999" u="sng">
                <a:solidFill>
                  <a:srgbClr val="FFFFFF"/>
                </a:solidFill>
                <a:latin typeface="Open Sans Semi-Bold"/>
              </a:rPr>
              <a:t>amendment in laws</a:t>
            </a:r>
          </a:p>
          <a:p>
            <a:pPr marL="863599" indent="-431800" lvl="1">
              <a:lnSpc>
                <a:spcPts val="61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Semi-Bold"/>
              </a:rPr>
              <a:t>Give updates about any information of new law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615280" cy="10287000"/>
            <a:chOff x="0" y="0"/>
            <a:chExt cx="226904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6904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269045">
                  <a:moveTo>
                    <a:pt x="0" y="0"/>
                  </a:moveTo>
                  <a:lnTo>
                    <a:pt x="2269045" y="0"/>
                  </a:lnTo>
                  <a:lnTo>
                    <a:pt x="22690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007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6904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7893714" y="289036"/>
            <a:ext cx="1479329" cy="147932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2007F">
                <a:alpha val="2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8969083" y="1136997"/>
            <a:ext cx="771724" cy="7717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2007F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259300" y="149453"/>
            <a:ext cx="676210" cy="879247"/>
          </a:xfrm>
          <a:custGeom>
            <a:avLst/>
            <a:gdLst/>
            <a:ahLst/>
            <a:cxnLst/>
            <a:rect r="r" b="b" t="t" l="l"/>
            <a:pathLst>
              <a:path h="879247" w="676210">
                <a:moveTo>
                  <a:pt x="0" y="0"/>
                </a:moveTo>
                <a:lnTo>
                  <a:pt x="676210" y="0"/>
                </a:lnTo>
                <a:lnTo>
                  <a:pt x="676210" y="879247"/>
                </a:lnTo>
                <a:lnTo>
                  <a:pt x="0" y="8792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20" r="-222285" b="-582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122303" y="-28575"/>
            <a:ext cx="1113769" cy="1113769"/>
          </a:xfrm>
          <a:custGeom>
            <a:avLst/>
            <a:gdLst/>
            <a:ahLst/>
            <a:cxnLst/>
            <a:rect r="r" b="b" t="t" l="l"/>
            <a:pathLst>
              <a:path h="1113769" w="1113769">
                <a:moveTo>
                  <a:pt x="0" y="0"/>
                </a:moveTo>
                <a:lnTo>
                  <a:pt x="1113769" y="0"/>
                </a:lnTo>
                <a:lnTo>
                  <a:pt x="1113769" y="1113769"/>
                </a:lnTo>
                <a:lnTo>
                  <a:pt x="0" y="111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true" rot="0">
            <a:off x="10971725" y="1219297"/>
            <a:ext cx="6766873" cy="5991237"/>
          </a:xfrm>
          <a:custGeom>
            <a:avLst/>
            <a:gdLst/>
            <a:ahLst/>
            <a:cxnLst/>
            <a:rect r="r" b="b" t="t" l="l"/>
            <a:pathLst>
              <a:path h="5991237" w="6766873">
                <a:moveTo>
                  <a:pt x="0" y="5991237"/>
                </a:moveTo>
                <a:lnTo>
                  <a:pt x="6766873" y="5991237"/>
                </a:lnTo>
                <a:lnTo>
                  <a:pt x="6766873" y="0"/>
                </a:lnTo>
                <a:lnTo>
                  <a:pt x="0" y="0"/>
                </a:lnTo>
                <a:lnTo>
                  <a:pt x="0" y="5991237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-31827" t="0" r="-154745" b="-62645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127093" y="1350553"/>
            <a:ext cx="6470312" cy="6100965"/>
          </a:xfrm>
          <a:custGeom>
            <a:avLst/>
            <a:gdLst/>
            <a:ahLst/>
            <a:cxnLst/>
            <a:rect r="r" b="b" t="t" l="l"/>
            <a:pathLst>
              <a:path h="6100965" w="6470312">
                <a:moveTo>
                  <a:pt x="0" y="0"/>
                </a:moveTo>
                <a:lnTo>
                  <a:pt x="6470312" y="0"/>
                </a:lnTo>
                <a:lnTo>
                  <a:pt x="6470312" y="6100965"/>
                </a:lnTo>
                <a:lnTo>
                  <a:pt x="0" y="61009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144000" y="6749958"/>
            <a:ext cx="5778614" cy="3314543"/>
            <a:chOff x="0" y="0"/>
            <a:chExt cx="7981950" cy="45783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302F2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2F2C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6501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635048" y="2487182"/>
            <a:ext cx="6995371" cy="2656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89658" indent="-494829" lvl="1">
              <a:lnSpc>
                <a:spcPts val="7105"/>
              </a:lnSpc>
              <a:buFont typeface="Arial"/>
              <a:buChar char="•"/>
            </a:pPr>
            <a:r>
              <a:rPr lang="en-US" sz="4583">
                <a:solidFill>
                  <a:srgbClr val="FFFFFF"/>
                </a:solidFill>
                <a:latin typeface="Open Sans Semi-Bold"/>
              </a:rPr>
              <a:t>login page</a:t>
            </a:r>
          </a:p>
          <a:p>
            <a:pPr marL="989658" indent="-494829" lvl="1">
              <a:lnSpc>
                <a:spcPts val="7105"/>
              </a:lnSpc>
              <a:buFont typeface="Arial"/>
              <a:buChar char="•"/>
            </a:pPr>
            <a:r>
              <a:rPr lang="en-US" sz="4583">
                <a:solidFill>
                  <a:srgbClr val="FFFFFF"/>
                </a:solidFill>
                <a:latin typeface="Open Sans Semi-Bold"/>
              </a:rPr>
              <a:t>Sign Up page for the user </a:t>
            </a:r>
          </a:p>
        </p:txBody>
      </p:sp>
      <p:sp>
        <p:nvSpPr>
          <p:cNvPr name="AutoShape 25" id="25"/>
          <p:cNvSpPr/>
          <p:nvPr/>
        </p:nvSpPr>
        <p:spPr>
          <a:xfrm>
            <a:off x="635048" y="1861096"/>
            <a:ext cx="13101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635048" y="668783"/>
            <a:ext cx="7472617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 spc="99">
                <a:solidFill>
                  <a:srgbClr val="FFFFFF"/>
                </a:solidFill>
                <a:latin typeface="Garet Bold"/>
              </a:rPr>
              <a:t>LOGIN /SIGNUP PAGE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7109187"/>
            <a:ext cx="1028700" cy="3177813"/>
            <a:chOff x="0" y="0"/>
            <a:chExt cx="812800" cy="2510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510865"/>
            </a:xfrm>
            <a:custGeom>
              <a:avLst/>
              <a:gdLst/>
              <a:ahLst/>
              <a:cxnLst/>
              <a:rect r="r" b="b" t="t" l="l"/>
              <a:pathLst>
                <a:path h="251086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2007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2007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609914" y="0"/>
            <a:ext cx="1694792" cy="10287000"/>
            <a:chOff x="0" y="0"/>
            <a:chExt cx="446365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636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365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2007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484493" y="9014056"/>
            <a:ext cx="2545888" cy="254588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869075" y="514350"/>
            <a:ext cx="7220409" cy="4065545"/>
          </a:xfrm>
          <a:custGeom>
            <a:avLst/>
            <a:gdLst/>
            <a:ahLst/>
            <a:cxnLst/>
            <a:rect r="r" b="b" t="t" l="l"/>
            <a:pathLst>
              <a:path h="4065545" w="7220409">
                <a:moveTo>
                  <a:pt x="0" y="0"/>
                </a:moveTo>
                <a:lnTo>
                  <a:pt x="7220408" y="0"/>
                </a:lnTo>
                <a:lnTo>
                  <a:pt x="7220408" y="4065545"/>
                </a:lnTo>
                <a:lnTo>
                  <a:pt x="0" y="4065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322634" y="5808143"/>
            <a:ext cx="7117660" cy="3205913"/>
          </a:xfrm>
          <a:custGeom>
            <a:avLst/>
            <a:gdLst/>
            <a:ahLst/>
            <a:cxnLst/>
            <a:rect r="r" b="b" t="t" l="l"/>
            <a:pathLst>
              <a:path h="3205913" w="7117660">
                <a:moveTo>
                  <a:pt x="0" y="0"/>
                </a:moveTo>
                <a:lnTo>
                  <a:pt x="7117660" y="0"/>
                </a:lnTo>
                <a:lnTo>
                  <a:pt x="7117660" y="3205913"/>
                </a:lnTo>
                <a:lnTo>
                  <a:pt x="0" y="3205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34425" y="2585223"/>
            <a:ext cx="6885103" cy="1199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62"/>
              </a:lnSpc>
            </a:pPr>
            <a:r>
              <a:rPr lang="en-US" sz="8140">
                <a:solidFill>
                  <a:srgbClr val="000000"/>
                </a:solidFill>
                <a:latin typeface="Garet Bold"/>
              </a:rPr>
              <a:t>THANK YOU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01532" y="4245915"/>
            <a:ext cx="6150889" cy="207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399">
                <a:solidFill>
                  <a:srgbClr val="000000"/>
                </a:solidFill>
                <a:latin typeface="Garet Bold"/>
              </a:rPr>
              <a:t>SPEAK THE TRUTH,</a:t>
            </a:r>
          </a:p>
          <a:p>
            <a:pPr>
              <a:lnSpc>
                <a:spcPts val="5599"/>
              </a:lnSpc>
            </a:pPr>
            <a:r>
              <a:rPr lang="en-US" sz="3999" spc="399">
                <a:solidFill>
                  <a:srgbClr val="000000"/>
                </a:solidFill>
                <a:latin typeface="Garet Bold"/>
              </a:rPr>
              <a:t>Follow The Path</a:t>
            </a:r>
          </a:p>
          <a:p>
            <a:pPr>
              <a:lnSpc>
                <a:spcPts val="5599"/>
              </a:lnSpc>
            </a:pPr>
            <a:r>
              <a:rPr lang="en-US" sz="3999" spc="399">
                <a:solidFill>
                  <a:srgbClr val="000000"/>
                </a:solidFill>
                <a:latin typeface="Garet Bold"/>
              </a:rPr>
              <a:t>Of Rightness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293368" cy="10287000"/>
            <a:chOff x="0" y="0"/>
            <a:chExt cx="244763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763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47636">
                  <a:moveTo>
                    <a:pt x="0" y="0"/>
                  </a:moveTo>
                  <a:lnTo>
                    <a:pt x="2447636" y="0"/>
                  </a:lnTo>
                  <a:lnTo>
                    <a:pt x="24476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007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4763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16626" y="1689454"/>
            <a:ext cx="13101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4070412"/>
            <a:ext cx="6250246" cy="573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64"/>
              </a:lnSpc>
            </a:pPr>
            <a:r>
              <a:rPr lang="en-US" sz="2686">
                <a:solidFill>
                  <a:srgbClr val="FFFFFF"/>
                </a:solidFill>
                <a:latin typeface="Open Sans Medium"/>
              </a:rPr>
              <a:t>OUR SERVICES</a:t>
            </a:r>
          </a:p>
          <a:p>
            <a:pPr algn="just" marL="580066" indent="-290033" lvl="1">
              <a:lnSpc>
                <a:spcPts val="4164"/>
              </a:lnSpc>
              <a:buFont typeface="Arial"/>
              <a:buChar char="•"/>
            </a:pPr>
            <a:r>
              <a:rPr lang="en-US" sz="2686">
                <a:solidFill>
                  <a:srgbClr val="FFFFFF"/>
                </a:solidFill>
                <a:latin typeface="Open Sans Medium"/>
              </a:rPr>
              <a:t>Calling</a:t>
            </a:r>
          </a:p>
          <a:p>
            <a:pPr algn="just" marL="580066" indent="-290033" lvl="1">
              <a:lnSpc>
                <a:spcPts val="4164"/>
              </a:lnSpc>
              <a:buFont typeface="Arial"/>
              <a:buChar char="•"/>
            </a:pPr>
            <a:r>
              <a:rPr lang="en-US" sz="2686">
                <a:solidFill>
                  <a:srgbClr val="FFFFFF"/>
                </a:solidFill>
                <a:latin typeface="Open Sans Medium"/>
              </a:rPr>
              <a:t>Search By image</a:t>
            </a:r>
          </a:p>
          <a:p>
            <a:pPr algn="just" marL="580066" indent="-290033" lvl="1">
              <a:lnSpc>
                <a:spcPts val="4164"/>
              </a:lnSpc>
              <a:buFont typeface="Arial"/>
              <a:buChar char="•"/>
            </a:pPr>
            <a:r>
              <a:rPr lang="en-US" sz="2686">
                <a:solidFill>
                  <a:srgbClr val="FFFFFF"/>
                </a:solidFill>
                <a:latin typeface="Open Sans Medium"/>
              </a:rPr>
              <a:t>Legal Hotline </a:t>
            </a:r>
          </a:p>
          <a:p>
            <a:pPr algn="just" marL="580066" indent="-290033" lvl="1">
              <a:lnSpc>
                <a:spcPts val="4164"/>
              </a:lnSpc>
              <a:buFont typeface="Arial"/>
              <a:buChar char="•"/>
            </a:pPr>
            <a:r>
              <a:rPr lang="en-US" sz="2686">
                <a:solidFill>
                  <a:srgbClr val="FFFFFF"/>
                </a:solidFill>
                <a:latin typeface="Open Sans Medium"/>
              </a:rPr>
              <a:t>Documentation</a:t>
            </a:r>
          </a:p>
          <a:p>
            <a:pPr algn="just" marL="580066" indent="-290033" lvl="1">
              <a:lnSpc>
                <a:spcPts val="4164"/>
              </a:lnSpc>
              <a:buFont typeface="Arial"/>
              <a:buChar char="•"/>
            </a:pPr>
            <a:r>
              <a:rPr lang="en-US" sz="2686">
                <a:solidFill>
                  <a:srgbClr val="FFFFFF"/>
                </a:solidFill>
                <a:latin typeface="Open Sans Medium"/>
              </a:rPr>
              <a:t>Know your Rights</a:t>
            </a:r>
          </a:p>
          <a:p>
            <a:pPr algn="just" marL="580066" indent="-290033" lvl="1">
              <a:lnSpc>
                <a:spcPts val="4164"/>
              </a:lnSpc>
              <a:buFont typeface="Arial"/>
              <a:buChar char="•"/>
            </a:pPr>
            <a:r>
              <a:rPr lang="en-US" sz="2686">
                <a:solidFill>
                  <a:srgbClr val="FFFFFF"/>
                </a:solidFill>
                <a:latin typeface="Open Sans Medium"/>
              </a:rPr>
              <a:t>Legal Aid and services</a:t>
            </a:r>
          </a:p>
          <a:p>
            <a:pPr algn="just" marL="580066" indent="-290033" lvl="1">
              <a:lnSpc>
                <a:spcPts val="4164"/>
              </a:lnSpc>
              <a:buFont typeface="Arial"/>
              <a:buChar char="•"/>
            </a:pPr>
            <a:r>
              <a:rPr lang="en-US" sz="2686">
                <a:solidFill>
                  <a:srgbClr val="FFFFFF"/>
                </a:solidFill>
                <a:latin typeface="Open Sans Medium"/>
              </a:rPr>
              <a:t>Jan Sevak (digital assistant)</a:t>
            </a:r>
          </a:p>
          <a:p>
            <a:pPr algn="just" marL="580066" indent="-290033" lvl="1">
              <a:lnSpc>
                <a:spcPts val="4164"/>
              </a:lnSpc>
              <a:buFont typeface="Arial"/>
              <a:buChar char="•"/>
            </a:pPr>
            <a:r>
              <a:rPr lang="en-US" sz="2686">
                <a:solidFill>
                  <a:srgbClr val="FFFFFF"/>
                </a:solidFill>
                <a:latin typeface="Open Sans Medium"/>
              </a:rPr>
              <a:t>Study module</a:t>
            </a:r>
          </a:p>
          <a:p>
            <a:pPr algn="just" marL="580066" indent="-290033" lvl="1">
              <a:lnSpc>
                <a:spcPts val="4164"/>
              </a:lnSpc>
              <a:buFont typeface="Arial"/>
              <a:buChar char="•"/>
            </a:pPr>
            <a:r>
              <a:rPr lang="en-US" sz="2686">
                <a:solidFill>
                  <a:srgbClr val="FFFFFF"/>
                </a:solidFill>
                <a:latin typeface="Open Sans Medium"/>
              </a:rPr>
              <a:t>U</a:t>
            </a:r>
            <a:r>
              <a:rPr lang="en-US" sz="2686">
                <a:solidFill>
                  <a:srgbClr val="FFFFFF"/>
                </a:solidFill>
                <a:latin typeface="Open Sans Medium"/>
              </a:rPr>
              <a:t>pdates</a:t>
            </a:r>
          </a:p>
          <a:p>
            <a:pPr algn="just">
              <a:lnSpc>
                <a:spcPts val="416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921825"/>
            <a:ext cx="6920957" cy="249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8"/>
              </a:lnSpc>
            </a:pPr>
            <a:r>
              <a:rPr lang="en-US" sz="2573">
                <a:solidFill>
                  <a:srgbClr val="FFFFFF"/>
                </a:solidFill>
                <a:latin typeface="Open Sans Semi-Bold"/>
              </a:rPr>
              <a:t>OUR FEATURES</a:t>
            </a:r>
          </a:p>
          <a:p>
            <a:pPr algn="just" marL="555576" indent="-277788" lvl="1">
              <a:lnSpc>
                <a:spcPts val="3988"/>
              </a:lnSpc>
              <a:buFont typeface="Arial"/>
              <a:buChar char="•"/>
            </a:pPr>
            <a:r>
              <a:rPr lang="en-US" sz="2573">
                <a:solidFill>
                  <a:srgbClr val="FFFFFF"/>
                </a:solidFill>
                <a:latin typeface="Open Sans Medium"/>
              </a:rPr>
              <a:t>Feedback</a:t>
            </a:r>
          </a:p>
          <a:p>
            <a:pPr algn="just" marL="555576" indent="-277788" lvl="1">
              <a:lnSpc>
                <a:spcPts val="3988"/>
              </a:lnSpc>
              <a:buFont typeface="Arial"/>
              <a:buChar char="•"/>
            </a:pPr>
            <a:r>
              <a:rPr lang="en-US" sz="2573">
                <a:solidFill>
                  <a:srgbClr val="FFFFFF"/>
                </a:solidFill>
                <a:latin typeface="Open Sans Medium"/>
              </a:rPr>
              <a:t>Text-to-speech</a:t>
            </a:r>
          </a:p>
          <a:p>
            <a:pPr algn="just" marL="555576" indent="-277788" lvl="1">
              <a:lnSpc>
                <a:spcPts val="3988"/>
              </a:lnSpc>
              <a:buFont typeface="Arial"/>
              <a:buChar char="•"/>
            </a:pPr>
            <a:r>
              <a:rPr lang="en-US" sz="2573">
                <a:solidFill>
                  <a:srgbClr val="FFFFFF"/>
                </a:solidFill>
                <a:latin typeface="Open Sans Medium"/>
              </a:rPr>
              <a:t>Multilinguistic system</a:t>
            </a:r>
          </a:p>
          <a:p>
            <a:pPr algn="just">
              <a:lnSpc>
                <a:spcPts val="3988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8615280" y="257750"/>
            <a:ext cx="1479329" cy="147932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2007F">
                <a:alpha val="2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9630218" y="1136997"/>
            <a:ext cx="771724" cy="77172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2007F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790497" y="200529"/>
            <a:ext cx="676210" cy="879247"/>
          </a:xfrm>
          <a:custGeom>
            <a:avLst/>
            <a:gdLst/>
            <a:ahLst/>
            <a:cxnLst/>
            <a:rect r="r" b="b" t="t" l="l"/>
            <a:pathLst>
              <a:path h="879247" w="676210">
                <a:moveTo>
                  <a:pt x="0" y="0"/>
                </a:moveTo>
                <a:lnTo>
                  <a:pt x="676209" y="0"/>
                </a:lnTo>
                <a:lnTo>
                  <a:pt x="676209" y="879247"/>
                </a:lnTo>
                <a:lnTo>
                  <a:pt x="0" y="8792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20" r="-222285" b="-582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141292" y="1288019"/>
            <a:ext cx="7325414" cy="7710963"/>
          </a:xfrm>
          <a:custGeom>
            <a:avLst/>
            <a:gdLst/>
            <a:ahLst/>
            <a:cxnLst/>
            <a:rect r="r" b="b" t="t" l="l"/>
            <a:pathLst>
              <a:path h="7710963" w="7325414">
                <a:moveTo>
                  <a:pt x="0" y="0"/>
                </a:moveTo>
                <a:lnTo>
                  <a:pt x="7325414" y="0"/>
                </a:lnTo>
                <a:lnTo>
                  <a:pt x="7325414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515282" y="60947"/>
            <a:ext cx="1018829" cy="1018829"/>
          </a:xfrm>
          <a:custGeom>
            <a:avLst/>
            <a:gdLst/>
            <a:ahLst/>
            <a:cxnLst/>
            <a:rect r="r" b="b" t="t" l="l"/>
            <a:pathLst>
              <a:path h="1018829" w="1018829">
                <a:moveTo>
                  <a:pt x="0" y="0"/>
                </a:moveTo>
                <a:lnTo>
                  <a:pt x="1018829" y="0"/>
                </a:lnTo>
                <a:lnTo>
                  <a:pt x="1018829" y="1018829"/>
                </a:lnTo>
                <a:lnTo>
                  <a:pt x="0" y="10188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554037"/>
            <a:ext cx="5239292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 spc="99">
                <a:solidFill>
                  <a:srgbClr val="FFFFFF"/>
                </a:solidFill>
                <a:latin typeface="Garet Bold"/>
              </a:rPr>
              <a:t>HOME PAGE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293368" cy="10287000"/>
            <a:chOff x="0" y="0"/>
            <a:chExt cx="244763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763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47636">
                  <a:moveTo>
                    <a:pt x="0" y="0"/>
                  </a:moveTo>
                  <a:lnTo>
                    <a:pt x="2447636" y="0"/>
                  </a:lnTo>
                  <a:lnTo>
                    <a:pt x="24476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007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4763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167615" y="1956346"/>
            <a:ext cx="13101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true" rot="0">
            <a:off x="11630781" y="1354090"/>
            <a:ext cx="5791845" cy="6362302"/>
          </a:xfrm>
          <a:custGeom>
            <a:avLst/>
            <a:gdLst/>
            <a:ahLst/>
            <a:cxnLst/>
            <a:rect r="r" b="b" t="t" l="l"/>
            <a:pathLst>
              <a:path h="6362302" w="5791845">
                <a:moveTo>
                  <a:pt x="0" y="6362302"/>
                </a:moveTo>
                <a:lnTo>
                  <a:pt x="5791844" y="6362302"/>
                </a:lnTo>
                <a:lnTo>
                  <a:pt x="5791844" y="0"/>
                </a:lnTo>
                <a:lnTo>
                  <a:pt x="0" y="0"/>
                </a:lnTo>
                <a:lnTo>
                  <a:pt x="0" y="6362302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-49631" t="0" r="-223824" b="-7083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811111" y="1466191"/>
            <a:ext cx="5448189" cy="6479512"/>
          </a:xfrm>
          <a:custGeom>
            <a:avLst/>
            <a:gdLst/>
            <a:ahLst/>
            <a:cxnLst/>
            <a:rect r="r" b="b" t="t" l="l"/>
            <a:pathLst>
              <a:path h="6479512" w="5448189">
                <a:moveTo>
                  <a:pt x="0" y="0"/>
                </a:moveTo>
                <a:lnTo>
                  <a:pt x="5448189" y="0"/>
                </a:lnTo>
                <a:lnTo>
                  <a:pt x="5448189" y="6479511"/>
                </a:lnTo>
                <a:lnTo>
                  <a:pt x="0" y="6479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5400000">
            <a:off x="8615280" y="257750"/>
            <a:ext cx="1479329" cy="147932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2007F">
                <a:alpha val="2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9630218" y="1136997"/>
            <a:ext cx="771724" cy="77172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2007F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790497" y="200529"/>
            <a:ext cx="676210" cy="879247"/>
          </a:xfrm>
          <a:custGeom>
            <a:avLst/>
            <a:gdLst/>
            <a:ahLst/>
            <a:cxnLst/>
            <a:rect r="r" b="b" t="t" l="l"/>
            <a:pathLst>
              <a:path h="879247" w="676210">
                <a:moveTo>
                  <a:pt x="0" y="0"/>
                </a:moveTo>
                <a:lnTo>
                  <a:pt x="676209" y="0"/>
                </a:lnTo>
                <a:lnTo>
                  <a:pt x="676209" y="879247"/>
                </a:lnTo>
                <a:lnTo>
                  <a:pt x="0" y="879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820" r="-222285" b="-582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515282" y="60947"/>
            <a:ext cx="1018829" cy="1018829"/>
          </a:xfrm>
          <a:custGeom>
            <a:avLst/>
            <a:gdLst/>
            <a:ahLst/>
            <a:cxnLst/>
            <a:rect r="r" b="b" t="t" l="l"/>
            <a:pathLst>
              <a:path h="1018829" w="1018829">
                <a:moveTo>
                  <a:pt x="0" y="0"/>
                </a:moveTo>
                <a:lnTo>
                  <a:pt x="1018829" y="0"/>
                </a:lnTo>
                <a:lnTo>
                  <a:pt x="1018829" y="1018829"/>
                </a:lnTo>
                <a:lnTo>
                  <a:pt x="0" y="10188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962246" y="6058672"/>
            <a:ext cx="5778614" cy="3314543"/>
            <a:chOff x="0" y="0"/>
            <a:chExt cx="7981950" cy="45783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302F2C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2F2C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90032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144582" y="3901569"/>
            <a:ext cx="7470699" cy="347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79"/>
              </a:lnSpc>
            </a:pPr>
            <a:r>
              <a:rPr lang="en-US" sz="3599">
                <a:solidFill>
                  <a:srgbClr val="FFFFFF"/>
                </a:solidFill>
                <a:latin typeface="Open Sans Semi-Bold"/>
              </a:rPr>
              <a:t>Here are the details about our Platform "JANADHIKAR" , which is designed to create awareness about rights of people in India </a:t>
            </a:r>
          </a:p>
          <a:p>
            <a:pPr algn="just">
              <a:lnSpc>
                <a:spcPts val="5579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148565" y="708425"/>
            <a:ext cx="5933190" cy="1028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120">
                <a:solidFill>
                  <a:srgbClr val="FFFFFF"/>
                </a:solidFill>
                <a:latin typeface="Garet Bold"/>
              </a:rPr>
              <a:t>ABOUT US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007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16626" y="1908721"/>
            <a:ext cx="13101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7893714" y="289036"/>
            <a:ext cx="1479329" cy="14793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2007F">
                <a:alpha val="2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8969083" y="1136997"/>
            <a:ext cx="771724" cy="7717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2007F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7259300" y="149453"/>
            <a:ext cx="676210" cy="879247"/>
          </a:xfrm>
          <a:custGeom>
            <a:avLst/>
            <a:gdLst/>
            <a:ahLst/>
            <a:cxnLst/>
            <a:rect r="r" b="b" t="t" l="l"/>
            <a:pathLst>
              <a:path h="879247" w="676210">
                <a:moveTo>
                  <a:pt x="0" y="0"/>
                </a:moveTo>
                <a:lnTo>
                  <a:pt x="676210" y="0"/>
                </a:lnTo>
                <a:lnTo>
                  <a:pt x="676210" y="879247"/>
                </a:lnTo>
                <a:lnTo>
                  <a:pt x="0" y="8792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20" r="-222285" b="-582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122303" y="-28575"/>
            <a:ext cx="1113769" cy="1113769"/>
          </a:xfrm>
          <a:custGeom>
            <a:avLst/>
            <a:gdLst/>
            <a:ahLst/>
            <a:cxnLst/>
            <a:rect r="r" b="b" t="t" l="l"/>
            <a:pathLst>
              <a:path h="1113769" w="1113769">
                <a:moveTo>
                  <a:pt x="0" y="0"/>
                </a:moveTo>
                <a:lnTo>
                  <a:pt x="1113769" y="0"/>
                </a:lnTo>
                <a:lnTo>
                  <a:pt x="1113769" y="1113769"/>
                </a:lnTo>
                <a:lnTo>
                  <a:pt x="0" y="111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true" rot="0">
            <a:off x="10547143" y="1411768"/>
            <a:ext cx="6875482" cy="6304624"/>
          </a:xfrm>
          <a:custGeom>
            <a:avLst/>
            <a:gdLst/>
            <a:ahLst/>
            <a:cxnLst/>
            <a:rect r="r" b="b" t="t" l="l"/>
            <a:pathLst>
              <a:path h="6304624" w="6875482">
                <a:moveTo>
                  <a:pt x="0" y="6304624"/>
                </a:moveTo>
                <a:lnTo>
                  <a:pt x="6875482" y="6304624"/>
                </a:lnTo>
                <a:lnTo>
                  <a:pt x="6875482" y="0"/>
                </a:lnTo>
                <a:lnTo>
                  <a:pt x="0" y="0"/>
                </a:lnTo>
                <a:lnTo>
                  <a:pt x="0" y="6304624"/>
                </a:lnTo>
                <a:close/>
              </a:path>
            </a:pathLst>
          </a:custGeom>
          <a:blipFill>
            <a:blip r:embed="rId4">
              <a:alphaModFix amt="25000"/>
            </a:blip>
            <a:stretch>
              <a:fillRect l="-26048" t="0" r="-188547" b="-72398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032146" y="1522859"/>
            <a:ext cx="6227154" cy="6790172"/>
          </a:xfrm>
          <a:custGeom>
            <a:avLst/>
            <a:gdLst/>
            <a:ahLst/>
            <a:cxnLst/>
            <a:rect r="r" b="b" t="t" l="l"/>
            <a:pathLst>
              <a:path h="6790172" w="6227154">
                <a:moveTo>
                  <a:pt x="0" y="0"/>
                </a:moveTo>
                <a:lnTo>
                  <a:pt x="6227154" y="0"/>
                </a:lnTo>
                <a:lnTo>
                  <a:pt x="6227154" y="6790172"/>
                </a:lnTo>
                <a:lnTo>
                  <a:pt x="0" y="67901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373043" y="6449101"/>
            <a:ext cx="5232498" cy="3001297"/>
            <a:chOff x="0" y="0"/>
            <a:chExt cx="7981950" cy="45783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302F2C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2F2C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74232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916626" y="668783"/>
            <a:ext cx="9184915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 spc="99">
                <a:solidFill>
                  <a:srgbClr val="FFFFFF"/>
                </a:solidFill>
                <a:latin typeface="Garet Bold"/>
              </a:rPr>
              <a:t>WHAT IS JAN SEVAK?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25143" y="3414908"/>
            <a:ext cx="7614425" cy="554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Open Sans Semi-Bold"/>
              </a:rPr>
              <a:t>A digital Legal Assistant that can</a:t>
            </a:r>
            <a:r>
              <a:rPr lang="en-US" sz="3499">
                <a:solidFill>
                  <a:srgbClr val="FFFFFF"/>
                </a:solidFill>
                <a:latin typeface="Open Sans Semi-Bold"/>
              </a:rPr>
              <a:t> provide legal information and guidance to people</a:t>
            </a:r>
          </a:p>
          <a:p>
            <a:pPr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Open Sans Semi-Bold"/>
              </a:rPr>
              <a:t>It is able to converse in multiple languages</a:t>
            </a:r>
          </a:p>
          <a:p>
            <a:pPr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Open Sans Semi-Bold"/>
              </a:rPr>
              <a:t>It is your 24/7 legal companion</a:t>
            </a:r>
          </a:p>
          <a:p>
            <a:pPr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Open Sans Semi-Bold"/>
              </a:rPr>
              <a:t>It supports text -to- speech and speech -to- text feature</a:t>
            </a:r>
          </a:p>
          <a:p>
            <a:pPr>
              <a:lnSpc>
                <a:spcPts val="48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615280" cy="10287000"/>
            <a:chOff x="0" y="0"/>
            <a:chExt cx="226904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6904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269045">
                  <a:moveTo>
                    <a:pt x="0" y="0"/>
                  </a:moveTo>
                  <a:lnTo>
                    <a:pt x="2269045" y="0"/>
                  </a:lnTo>
                  <a:lnTo>
                    <a:pt x="22690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007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6904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635048" y="1989290"/>
            <a:ext cx="13101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7893714" y="289036"/>
            <a:ext cx="1479329" cy="14793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2007F">
                <a:alpha val="2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8969083" y="1136997"/>
            <a:ext cx="771724" cy="7717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2007F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7259300" y="149453"/>
            <a:ext cx="676210" cy="879247"/>
          </a:xfrm>
          <a:custGeom>
            <a:avLst/>
            <a:gdLst/>
            <a:ahLst/>
            <a:cxnLst/>
            <a:rect r="r" b="b" t="t" l="l"/>
            <a:pathLst>
              <a:path h="879247" w="676210">
                <a:moveTo>
                  <a:pt x="0" y="0"/>
                </a:moveTo>
                <a:lnTo>
                  <a:pt x="676210" y="0"/>
                </a:lnTo>
                <a:lnTo>
                  <a:pt x="676210" y="879247"/>
                </a:lnTo>
                <a:lnTo>
                  <a:pt x="0" y="8792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20" r="-222285" b="-582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122303" y="-28575"/>
            <a:ext cx="1113769" cy="1113769"/>
          </a:xfrm>
          <a:custGeom>
            <a:avLst/>
            <a:gdLst/>
            <a:ahLst/>
            <a:cxnLst/>
            <a:rect r="r" b="b" t="t" l="l"/>
            <a:pathLst>
              <a:path h="1113769" w="1113769">
                <a:moveTo>
                  <a:pt x="0" y="0"/>
                </a:moveTo>
                <a:lnTo>
                  <a:pt x="1113769" y="0"/>
                </a:lnTo>
                <a:lnTo>
                  <a:pt x="1113769" y="1113769"/>
                </a:lnTo>
                <a:lnTo>
                  <a:pt x="0" y="111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true" rot="0">
            <a:off x="8495508" y="2773966"/>
            <a:ext cx="4798084" cy="3129936"/>
          </a:xfrm>
          <a:custGeom>
            <a:avLst/>
            <a:gdLst/>
            <a:ahLst/>
            <a:cxnLst/>
            <a:rect r="r" b="b" t="t" l="l"/>
            <a:pathLst>
              <a:path h="3129936" w="4798084">
                <a:moveTo>
                  <a:pt x="0" y="3129936"/>
                </a:moveTo>
                <a:lnTo>
                  <a:pt x="4798084" y="3129936"/>
                </a:lnTo>
                <a:lnTo>
                  <a:pt x="4798084" y="0"/>
                </a:lnTo>
                <a:lnTo>
                  <a:pt x="0" y="0"/>
                </a:lnTo>
                <a:lnTo>
                  <a:pt x="0" y="3129936"/>
                </a:lnTo>
                <a:close/>
              </a:path>
            </a:pathLst>
          </a:custGeom>
          <a:blipFill>
            <a:blip r:embed="rId4">
              <a:alphaModFix amt="25000"/>
            </a:blip>
            <a:stretch>
              <a:fillRect l="0" t="-4514" r="-106839" b="-54816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059502" y="2881056"/>
            <a:ext cx="4045901" cy="2915756"/>
          </a:xfrm>
          <a:custGeom>
            <a:avLst/>
            <a:gdLst/>
            <a:ahLst/>
            <a:cxnLst/>
            <a:rect r="r" b="b" t="t" l="l"/>
            <a:pathLst>
              <a:path h="2915756" w="4045901">
                <a:moveTo>
                  <a:pt x="0" y="0"/>
                </a:moveTo>
                <a:lnTo>
                  <a:pt x="4045900" y="0"/>
                </a:lnTo>
                <a:lnTo>
                  <a:pt x="4045900" y="2915756"/>
                </a:lnTo>
                <a:lnTo>
                  <a:pt x="0" y="29157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05" r="0" b="-245873"/>
            </a:stretch>
          </a:blipFill>
        </p:spPr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8495508" y="6413656"/>
            <a:ext cx="5232498" cy="3001297"/>
            <a:chOff x="0" y="0"/>
            <a:chExt cx="7981950" cy="45783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302F2C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2F2C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l="0" t="-202083" r="0" b="-9655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3747056" y="1059487"/>
            <a:ext cx="4125768" cy="9227513"/>
            <a:chOff x="0" y="0"/>
            <a:chExt cx="5501024" cy="12303351"/>
          </a:xfrm>
        </p:grpSpPr>
        <p:sp>
          <p:nvSpPr>
            <p:cNvPr name="Freeform 26" id="26"/>
            <p:cNvSpPr/>
            <p:nvPr/>
          </p:nvSpPr>
          <p:spPr>
            <a:xfrm flipH="false" flipV="true" rot="0">
              <a:off x="0" y="0"/>
              <a:ext cx="5501024" cy="3778322"/>
            </a:xfrm>
            <a:custGeom>
              <a:avLst/>
              <a:gdLst/>
              <a:ahLst/>
              <a:cxnLst/>
              <a:rect r="r" b="b" t="t" l="l"/>
              <a:pathLst>
                <a:path h="3778322" w="5501024">
                  <a:moveTo>
                    <a:pt x="0" y="3778322"/>
                  </a:moveTo>
                  <a:lnTo>
                    <a:pt x="5501024" y="3778322"/>
                  </a:lnTo>
                  <a:lnTo>
                    <a:pt x="5501024" y="0"/>
                  </a:lnTo>
                  <a:lnTo>
                    <a:pt x="0" y="0"/>
                  </a:lnTo>
                  <a:lnTo>
                    <a:pt x="0" y="3778322"/>
                  </a:lnTo>
                  <a:close/>
                </a:path>
              </a:pathLst>
            </a:custGeom>
            <a:blipFill>
              <a:blip r:embed="rId4">
                <a:alphaModFix amt="25000"/>
              </a:blip>
              <a:stretch>
                <a:fillRect l="-7444" t="-4514" r="-110337" b="-54816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479300" y="192557"/>
              <a:ext cx="4854410" cy="12110794"/>
            </a:xfrm>
            <a:custGeom>
              <a:avLst/>
              <a:gdLst/>
              <a:ahLst/>
              <a:cxnLst/>
              <a:rect r="r" b="b" t="t" l="l"/>
              <a:pathLst>
                <a:path h="12110794" w="4854410">
                  <a:moveTo>
                    <a:pt x="0" y="0"/>
                  </a:moveTo>
                  <a:lnTo>
                    <a:pt x="4854410" y="0"/>
                  </a:lnTo>
                  <a:lnTo>
                    <a:pt x="4854410" y="12110794"/>
                  </a:lnTo>
                  <a:lnTo>
                    <a:pt x="0" y="1211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635048" y="704003"/>
            <a:ext cx="7472617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 spc="99">
                <a:solidFill>
                  <a:srgbClr val="FFFFFF"/>
                </a:solidFill>
                <a:latin typeface="Garet Bold"/>
              </a:rPr>
              <a:t>KNOW YOUR RIGHTS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35048" y="2692357"/>
            <a:ext cx="7198231" cy="561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Semi-Bold"/>
              </a:rPr>
              <a:t> S</a:t>
            </a:r>
            <a:r>
              <a:rPr lang="en-US" sz="3999">
                <a:solidFill>
                  <a:srgbClr val="FFFFFF"/>
                </a:solidFill>
                <a:latin typeface="Open Sans Semi-Bold"/>
              </a:rPr>
              <a:t>implifies the process of understanding your rights and entitlements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Semi-Bold"/>
              </a:rPr>
              <a:t>Through this user can easily understand about 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 Semi-Bold"/>
              </a:rPr>
              <a:t>      their laws</a:t>
            </a:r>
          </a:p>
          <a:p>
            <a:pPr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615280" cy="10287000"/>
            <a:chOff x="0" y="0"/>
            <a:chExt cx="226904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6904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269045">
                  <a:moveTo>
                    <a:pt x="0" y="0"/>
                  </a:moveTo>
                  <a:lnTo>
                    <a:pt x="2269045" y="0"/>
                  </a:lnTo>
                  <a:lnTo>
                    <a:pt x="22690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007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6904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635048" y="1861096"/>
            <a:ext cx="13101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7893714" y="289036"/>
            <a:ext cx="1479329" cy="14793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2007F">
                <a:alpha val="2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8969083" y="1136997"/>
            <a:ext cx="771724" cy="7717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2007F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7259300" y="149453"/>
            <a:ext cx="676210" cy="879247"/>
          </a:xfrm>
          <a:custGeom>
            <a:avLst/>
            <a:gdLst/>
            <a:ahLst/>
            <a:cxnLst/>
            <a:rect r="r" b="b" t="t" l="l"/>
            <a:pathLst>
              <a:path h="879247" w="676210">
                <a:moveTo>
                  <a:pt x="0" y="0"/>
                </a:moveTo>
                <a:lnTo>
                  <a:pt x="676210" y="0"/>
                </a:lnTo>
                <a:lnTo>
                  <a:pt x="676210" y="879247"/>
                </a:lnTo>
                <a:lnTo>
                  <a:pt x="0" y="8792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20" r="-222285" b="-582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122303" y="-28575"/>
            <a:ext cx="1113769" cy="1113769"/>
          </a:xfrm>
          <a:custGeom>
            <a:avLst/>
            <a:gdLst/>
            <a:ahLst/>
            <a:cxnLst/>
            <a:rect r="r" b="b" t="t" l="l"/>
            <a:pathLst>
              <a:path h="1113769" w="1113769">
                <a:moveTo>
                  <a:pt x="0" y="0"/>
                </a:moveTo>
                <a:lnTo>
                  <a:pt x="1113769" y="0"/>
                </a:lnTo>
                <a:lnTo>
                  <a:pt x="1113769" y="1113769"/>
                </a:lnTo>
                <a:lnTo>
                  <a:pt x="0" y="111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495508" y="6413656"/>
            <a:ext cx="5232498" cy="3001297"/>
            <a:chOff x="0" y="0"/>
            <a:chExt cx="7981950" cy="45783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302F2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2F2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312349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true" rot="0">
            <a:off x="13747056" y="1059487"/>
            <a:ext cx="4125768" cy="2833741"/>
          </a:xfrm>
          <a:custGeom>
            <a:avLst/>
            <a:gdLst/>
            <a:ahLst/>
            <a:cxnLst/>
            <a:rect r="r" b="b" t="t" l="l"/>
            <a:pathLst>
              <a:path h="2833741" w="4125768">
                <a:moveTo>
                  <a:pt x="0" y="2833741"/>
                </a:moveTo>
                <a:lnTo>
                  <a:pt x="4125768" y="2833741"/>
                </a:lnTo>
                <a:lnTo>
                  <a:pt x="4125768" y="0"/>
                </a:lnTo>
                <a:lnTo>
                  <a:pt x="0" y="0"/>
                </a:lnTo>
                <a:lnTo>
                  <a:pt x="0" y="2833741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-7444" t="-4514" r="-110337" b="-54816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8819754" y="1143446"/>
            <a:ext cx="4584006" cy="4595246"/>
            <a:chOff x="0" y="0"/>
            <a:chExt cx="6112007" cy="6126995"/>
          </a:xfrm>
        </p:grpSpPr>
        <p:sp>
          <p:nvSpPr>
            <p:cNvPr name="Freeform 25" id="25"/>
            <p:cNvSpPr/>
            <p:nvPr/>
          </p:nvSpPr>
          <p:spPr>
            <a:xfrm flipH="false" flipV="true" rot="0">
              <a:off x="0" y="0"/>
              <a:ext cx="6112007" cy="5600765"/>
            </a:xfrm>
            <a:custGeom>
              <a:avLst/>
              <a:gdLst/>
              <a:ahLst/>
              <a:cxnLst/>
              <a:rect r="r" b="b" t="t" l="l"/>
              <a:pathLst>
                <a:path h="5600765" w="6112007">
                  <a:moveTo>
                    <a:pt x="0" y="5600765"/>
                  </a:moveTo>
                  <a:lnTo>
                    <a:pt x="6112007" y="5600765"/>
                  </a:lnTo>
                  <a:lnTo>
                    <a:pt x="6112007" y="0"/>
                  </a:lnTo>
                  <a:lnTo>
                    <a:pt x="0" y="0"/>
                  </a:lnTo>
                  <a:lnTo>
                    <a:pt x="0" y="5600765"/>
                  </a:lnTo>
                  <a:close/>
                </a:path>
              </a:pathLst>
            </a:custGeom>
            <a:blipFill>
              <a:blip r:embed="rId5">
                <a:alphaModFix amt="25000"/>
              </a:blip>
              <a:stretch>
                <a:fillRect l="-19676" t="0" r="-162781" b="-54891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81260" y="187142"/>
              <a:ext cx="5637911" cy="5939853"/>
            </a:xfrm>
            <a:custGeom>
              <a:avLst/>
              <a:gdLst/>
              <a:ahLst/>
              <a:cxnLst/>
              <a:rect r="r" b="b" t="t" l="l"/>
              <a:pathLst>
                <a:path h="5939853" w="5637911">
                  <a:moveTo>
                    <a:pt x="0" y="0"/>
                  </a:moveTo>
                  <a:lnTo>
                    <a:pt x="5637910" y="0"/>
                  </a:lnTo>
                  <a:lnTo>
                    <a:pt x="5637910" y="5939853"/>
                  </a:lnTo>
                  <a:lnTo>
                    <a:pt x="0" y="5939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4024592" y="1202294"/>
            <a:ext cx="3706553" cy="8663816"/>
          </a:xfrm>
          <a:custGeom>
            <a:avLst/>
            <a:gdLst/>
            <a:ahLst/>
            <a:cxnLst/>
            <a:rect r="r" b="b" t="t" l="l"/>
            <a:pathLst>
              <a:path h="8663816" w="3706553">
                <a:moveTo>
                  <a:pt x="0" y="0"/>
                </a:moveTo>
                <a:lnTo>
                  <a:pt x="3706553" y="0"/>
                </a:lnTo>
                <a:lnTo>
                  <a:pt x="3706553" y="8663816"/>
                </a:lnTo>
                <a:lnTo>
                  <a:pt x="0" y="86638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24005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635048" y="668783"/>
            <a:ext cx="7472617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 spc="99">
                <a:solidFill>
                  <a:srgbClr val="FFFFFF"/>
                </a:solidFill>
                <a:latin typeface="Garet Bold"/>
              </a:rPr>
              <a:t>LEGAL HOTLINE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35048" y="2400157"/>
            <a:ext cx="7198231" cy="631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Semi-Bold"/>
              </a:rPr>
              <a:t>NYASEVA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Semi-Bold"/>
              </a:rPr>
              <a:t>Immediate Assistance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Semi-Bold"/>
              </a:rPr>
              <a:t>Access to Legal Experts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Semi-Bold"/>
              </a:rPr>
              <a:t>Confidentiality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Semi-Bold"/>
              </a:rPr>
              <a:t>User-friendly Interaction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Semi-Bold"/>
              </a:rPr>
              <a:t>Scalaibility and Sustainlability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Semi-Bold"/>
              </a:rPr>
              <a:t>Integration with Know Your Rights framework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615280" cy="10287000"/>
            <a:chOff x="0" y="0"/>
            <a:chExt cx="226904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6904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269045">
                  <a:moveTo>
                    <a:pt x="0" y="0"/>
                  </a:moveTo>
                  <a:lnTo>
                    <a:pt x="2269045" y="0"/>
                  </a:lnTo>
                  <a:lnTo>
                    <a:pt x="22690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007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6904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635048" y="1861096"/>
            <a:ext cx="13101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true" rot="0">
            <a:off x="9075072" y="490210"/>
            <a:ext cx="4406260" cy="4200574"/>
          </a:xfrm>
          <a:custGeom>
            <a:avLst/>
            <a:gdLst/>
            <a:ahLst/>
            <a:cxnLst/>
            <a:rect r="r" b="b" t="t" l="l"/>
            <a:pathLst>
              <a:path h="4200574" w="4406260">
                <a:moveTo>
                  <a:pt x="0" y="4200573"/>
                </a:moveTo>
                <a:lnTo>
                  <a:pt x="4406261" y="4200573"/>
                </a:lnTo>
                <a:lnTo>
                  <a:pt x="4406261" y="0"/>
                </a:lnTo>
                <a:lnTo>
                  <a:pt x="0" y="0"/>
                </a:lnTo>
                <a:lnTo>
                  <a:pt x="0" y="4200573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-21478" t="0" r="-172373" b="-54891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5400000">
            <a:off x="7893714" y="289036"/>
            <a:ext cx="1479329" cy="147932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2007F">
                <a:alpha val="2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232346" y="589077"/>
            <a:ext cx="4155740" cy="5524932"/>
          </a:xfrm>
          <a:custGeom>
            <a:avLst/>
            <a:gdLst/>
            <a:ahLst/>
            <a:cxnLst/>
            <a:rect r="r" b="b" t="t" l="l"/>
            <a:pathLst>
              <a:path h="5524932" w="4155740">
                <a:moveTo>
                  <a:pt x="0" y="0"/>
                </a:moveTo>
                <a:lnTo>
                  <a:pt x="4155739" y="0"/>
                </a:lnTo>
                <a:lnTo>
                  <a:pt x="4155739" y="5524931"/>
                </a:lnTo>
                <a:lnTo>
                  <a:pt x="0" y="55249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7000" b="-28152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5400000">
            <a:off x="8969083" y="1136997"/>
            <a:ext cx="771724" cy="77172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2007F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7259300" y="149453"/>
            <a:ext cx="676210" cy="879247"/>
          </a:xfrm>
          <a:custGeom>
            <a:avLst/>
            <a:gdLst/>
            <a:ahLst/>
            <a:cxnLst/>
            <a:rect r="r" b="b" t="t" l="l"/>
            <a:pathLst>
              <a:path h="879247" w="676210">
                <a:moveTo>
                  <a:pt x="0" y="0"/>
                </a:moveTo>
                <a:lnTo>
                  <a:pt x="676210" y="0"/>
                </a:lnTo>
                <a:lnTo>
                  <a:pt x="676210" y="879247"/>
                </a:lnTo>
                <a:lnTo>
                  <a:pt x="0" y="879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820" r="-222285" b="-582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122303" y="-28575"/>
            <a:ext cx="1113769" cy="1113769"/>
          </a:xfrm>
          <a:custGeom>
            <a:avLst/>
            <a:gdLst/>
            <a:ahLst/>
            <a:cxnLst/>
            <a:rect r="r" b="b" t="t" l="l"/>
            <a:pathLst>
              <a:path h="1113769" w="1113769">
                <a:moveTo>
                  <a:pt x="0" y="0"/>
                </a:moveTo>
                <a:lnTo>
                  <a:pt x="1113769" y="0"/>
                </a:lnTo>
                <a:lnTo>
                  <a:pt x="1113769" y="1113769"/>
                </a:lnTo>
                <a:lnTo>
                  <a:pt x="0" y="1113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8633379" y="6382068"/>
            <a:ext cx="5232498" cy="3001297"/>
            <a:chOff x="0" y="0"/>
            <a:chExt cx="7981950" cy="45783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302F2C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2F2C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6"/>
              <a:stretch>
                <a:fillRect l="0" t="-78642" r="-27828" b="-95367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true" rot="0">
            <a:off x="13747855" y="1059487"/>
            <a:ext cx="4298908" cy="2952661"/>
          </a:xfrm>
          <a:custGeom>
            <a:avLst/>
            <a:gdLst/>
            <a:ahLst/>
            <a:cxnLst/>
            <a:rect r="r" b="b" t="t" l="l"/>
            <a:pathLst>
              <a:path h="2952661" w="4298908">
                <a:moveTo>
                  <a:pt x="0" y="2952660"/>
                </a:moveTo>
                <a:lnTo>
                  <a:pt x="4298908" y="2952660"/>
                </a:lnTo>
                <a:lnTo>
                  <a:pt x="4298908" y="0"/>
                </a:lnTo>
                <a:lnTo>
                  <a:pt x="0" y="0"/>
                </a:lnTo>
                <a:lnTo>
                  <a:pt x="0" y="295266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7444" t="-4514" r="-110337" b="-54816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728006" y="1282269"/>
            <a:ext cx="4143101" cy="8101097"/>
          </a:xfrm>
          <a:custGeom>
            <a:avLst/>
            <a:gdLst/>
            <a:ahLst/>
            <a:cxnLst/>
            <a:rect r="r" b="b" t="t" l="l"/>
            <a:pathLst>
              <a:path h="8101097" w="4143101">
                <a:moveTo>
                  <a:pt x="0" y="0"/>
                </a:moveTo>
                <a:lnTo>
                  <a:pt x="4143101" y="0"/>
                </a:lnTo>
                <a:lnTo>
                  <a:pt x="4143101" y="8101097"/>
                </a:lnTo>
                <a:lnTo>
                  <a:pt x="0" y="81010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9688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635048" y="668783"/>
            <a:ext cx="7472617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 spc="99">
                <a:solidFill>
                  <a:srgbClr val="FFFFFF"/>
                </a:solidFill>
                <a:latin typeface="Garet Bold"/>
              </a:rPr>
              <a:t>LEARN WITH US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08525" y="2757078"/>
            <a:ext cx="6251252" cy="4562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63"/>
              </a:lnSpc>
            </a:pPr>
            <a:r>
              <a:rPr lang="en-US" sz="3473">
                <a:solidFill>
                  <a:srgbClr val="FFFFFF"/>
                </a:solidFill>
                <a:latin typeface="Open Sans Medium"/>
              </a:rPr>
              <a:t>Through this user can learn about their rights though various methods:</a:t>
            </a:r>
          </a:p>
          <a:p>
            <a:pPr marL="1124981" indent="-562490" lvl="1">
              <a:lnSpc>
                <a:spcPts val="7294"/>
              </a:lnSpc>
              <a:buFont typeface="Arial"/>
              <a:buChar char="•"/>
            </a:pPr>
            <a:r>
              <a:rPr lang="en-US" sz="5210">
                <a:solidFill>
                  <a:srgbClr val="FFFFFF"/>
                </a:solidFill>
                <a:latin typeface="Open Sans Medium"/>
              </a:rPr>
              <a:t>Courses</a:t>
            </a:r>
          </a:p>
          <a:p>
            <a:pPr marL="1124981" indent="-562490" lvl="1">
              <a:lnSpc>
                <a:spcPts val="7294"/>
              </a:lnSpc>
              <a:buFont typeface="Arial"/>
              <a:buChar char="•"/>
            </a:pPr>
            <a:r>
              <a:rPr lang="en-US" sz="5210">
                <a:solidFill>
                  <a:srgbClr val="FFFFFF"/>
                </a:solidFill>
                <a:latin typeface="Open Sans Medium"/>
              </a:rPr>
              <a:t>Videos</a:t>
            </a:r>
          </a:p>
          <a:p>
            <a:pPr marL="1124981" indent="-562490" lvl="1">
              <a:lnSpc>
                <a:spcPts val="7294"/>
              </a:lnSpc>
              <a:buFont typeface="Arial"/>
              <a:buChar char="•"/>
            </a:pPr>
            <a:r>
              <a:rPr lang="en-US" sz="5210">
                <a:solidFill>
                  <a:srgbClr val="FFFFFF"/>
                </a:solidFill>
                <a:latin typeface="Open Sans Medium"/>
              </a:rPr>
              <a:t>Quiz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615280" cy="10287000"/>
            <a:chOff x="0" y="0"/>
            <a:chExt cx="226904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6904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269045">
                  <a:moveTo>
                    <a:pt x="0" y="0"/>
                  </a:moveTo>
                  <a:lnTo>
                    <a:pt x="2269045" y="0"/>
                  </a:lnTo>
                  <a:lnTo>
                    <a:pt x="22690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007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6904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449526" y="1720739"/>
            <a:ext cx="13101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7893714" y="289036"/>
            <a:ext cx="1479329" cy="14793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2007F">
                <a:alpha val="2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8969083" y="1136997"/>
            <a:ext cx="771724" cy="7717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2007F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7259300" y="149453"/>
            <a:ext cx="676210" cy="879247"/>
          </a:xfrm>
          <a:custGeom>
            <a:avLst/>
            <a:gdLst/>
            <a:ahLst/>
            <a:cxnLst/>
            <a:rect r="r" b="b" t="t" l="l"/>
            <a:pathLst>
              <a:path h="879247" w="676210">
                <a:moveTo>
                  <a:pt x="0" y="0"/>
                </a:moveTo>
                <a:lnTo>
                  <a:pt x="676210" y="0"/>
                </a:lnTo>
                <a:lnTo>
                  <a:pt x="676210" y="879247"/>
                </a:lnTo>
                <a:lnTo>
                  <a:pt x="0" y="8792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20" r="-222285" b="-582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122303" y="-28575"/>
            <a:ext cx="1113769" cy="1113769"/>
          </a:xfrm>
          <a:custGeom>
            <a:avLst/>
            <a:gdLst/>
            <a:ahLst/>
            <a:cxnLst/>
            <a:rect r="r" b="b" t="t" l="l"/>
            <a:pathLst>
              <a:path h="1113769" w="1113769">
                <a:moveTo>
                  <a:pt x="0" y="0"/>
                </a:moveTo>
                <a:lnTo>
                  <a:pt x="1113769" y="0"/>
                </a:lnTo>
                <a:lnTo>
                  <a:pt x="1113769" y="1113769"/>
                </a:lnTo>
                <a:lnTo>
                  <a:pt x="0" y="111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797957" y="942926"/>
            <a:ext cx="4406260" cy="4200574"/>
            <a:chOff x="0" y="0"/>
            <a:chExt cx="5875014" cy="5600765"/>
          </a:xfrm>
        </p:grpSpPr>
        <p:sp>
          <p:nvSpPr>
            <p:cNvPr name="Freeform 18" id="18"/>
            <p:cNvSpPr/>
            <p:nvPr/>
          </p:nvSpPr>
          <p:spPr>
            <a:xfrm flipH="false" flipV="true" rot="0">
              <a:off x="0" y="0"/>
              <a:ext cx="5875014" cy="5600765"/>
            </a:xfrm>
            <a:custGeom>
              <a:avLst/>
              <a:gdLst/>
              <a:ahLst/>
              <a:cxnLst/>
              <a:rect r="r" b="b" t="t" l="l"/>
              <a:pathLst>
                <a:path h="5600765" w="5875014">
                  <a:moveTo>
                    <a:pt x="0" y="5600765"/>
                  </a:moveTo>
                  <a:lnTo>
                    <a:pt x="5875014" y="5600765"/>
                  </a:lnTo>
                  <a:lnTo>
                    <a:pt x="5875014" y="0"/>
                  </a:lnTo>
                  <a:lnTo>
                    <a:pt x="0" y="0"/>
                  </a:lnTo>
                  <a:lnTo>
                    <a:pt x="0" y="5600765"/>
                  </a:lnTo>
                  <a:close/>
                </a:path>
              </a:pathLst>
            </a:custGeom>
            <a:blipFill>
              <a:blip r:embed="rId4">
                <a:alphaModFix amt="15000"/>
              </a:blip>
              <a:stretch>
                <a:fillRect l="-21478" t="0" r="-172373" b="-54891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40827" y="182783"/>
              <a:ext cx="5636201" cy="5178259"/>
            </a:xfrm>
            <a:custGeom>
              <a:avLst/>
              <a:gdLst/>
              <a:ahLst/>
              <a:cxnLst/>
              <a:rect r="r" b="b" t="t" l="l"/>
              <a:pathLst>
                <a:path h="5178259" w="5636201">
                  <a:moveTo>
                    <a:pt x="0" y="0"/>
                  </a:moveTo>
                  <a:lnTo>
                    <a:pt x="5636201" y="0"/>
                  </a:lnTo>
                  <a:lnTo>
                    <a:pt x="5636201" y="5178259"/>
                  </a:lnTo>
                  <a:lnTo>
                    <a:pt x="0" y="5178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3668361" y="3159281"/>
            <a:ext cx="4370661" cy="5780651"/>
            <a:chOff x="0" y="0"/>
            <a:chExt cx="5827548" cy="7707535"/>
          </a:xfrm>
        </p:grpSpPr>
        <p:sp>
          <p:nvSpPr>
            <p:cNvPr name="Freeform 21" id="21"/>
            <p:cNvSpPr/>
            <p:nvPr/>
          </p:nvSpPr>
          <p:spPr>
            <a:xfrm flipH="false" flipV="true" rot="0">
              <a:off x="95671" y="0"/>
              <a:ext cx="5731877" cy="3936881"/>
            </a:xfrm>
            <a:custGeom>
              <a:avLst/>
              <a:gdLst/>
              <a:ahLst/>
              <a:cxnLst/>
              <a:rect r="r" b="b" t="t" l="l"/>
              <a:pathLst>
                <a:path h="3936881" w="5731877">
                  <a:moveTo>
                    <a:pt x="0" y="3936881"/>
                  </a:moveTo>
                  <a:lnTo>
                    <a:pt x="5731877" y="3936881"/>
                  </a:lnTo>
                  <a:lnTo>
                    <a:pt x="5731877" y="0"/>
                  </a:lnTo>
                  <a:lnTo>
                    <a:pt x="0" y="0"/>
                  </a:lnTo>
                  <a:lnTo>
                    <a:pt x="0" y="3936881"/>
                  </a:lnTo>
                  <a:close/>
                </a:path>
              </a:pathLst>
            </a:custGeom>
            <a:blipFill>
              <a:blip r:embed="rId4">
                <a:alphaModFix amt="15000"/>
              </a:blip>
              <a:stretch>
                <a:fillRect l="-7444" t="-4514" r="-110337" b="-54816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93696"/>
              <a:ext cx="5679210" cy="7513839"/>
            </a:xfrm>
            <a:custGeom>
              <a:avLst/>
              <a:gdLst/>
              <a:ahLst/>
              <a:cxnLst/>
              <a:rect r="r" b="b" t="t" l="l"/>
              <a:pathLst>
                <a:path h="7513839" w="5679210">
                  <a:moveTo>
                    <a:pt x="0" y="0"/>
                  </a:moveTo>
                  <a:lnTo>
                    <a:pt x="5679210" y="0"/>
                  </a:lnTo>
                  <a:lnTo>
                    <a:pt x="5679210" y="7513839"/>
                  </a:lnTo>
                  <a:lnTo>
                    <a:pt x="0" y="7513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9373043" y="6257003"/>
            <a:ext cx="5232498" cy="3001297"/>
            <a:chOff x="0" y="0"/>
            <a:chExt cx="7981950" cy="45783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302F2C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2F2C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l="0" t="-2343" r="0" b="-44459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449526" y="629249"/>
            <a:ext cx="8029297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spc="89">
                <a:solidFill>
                  <a:srgbClr val="FFFFFF"/>
                </a:solidFill>
                <a:latin typeface="Garet Bold"/>
              </a:rPr>
              <a:t>SEARCH THROUGH IMAGE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49526" y="3083081"/>
            <a:ext cx="7198231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Semi-Bold"/>
              </a:rPr>
              <a:t>Search any law or rights just by </a:t>
            </a:r>
            <a:r>
              <a:rPr lang="en-US" sz="3999" u="sng">
                <a:solidFill>
                  <a:srgbClr val="FFFFFF"/>
                </a:solidFill>
                <a:latin typeface="Open Sans Semi-Bold"/>
              </a:rPr>
              <a:t>uploading the image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Semi-Bold"/>
              </a:rPr>
              <a:t>Search their law by </a:t>
            </a:r>
            <a:r>
              <a:rPr lang="en-US" sz="3999" u="sng">
                <a:solidFill>
                  <a:srgbClr val="FFFFFF"/>
                </a:solidFill>
                <a:latin typeface="Open Sans Semi-Bold"/>
              </a:rPr>
              <a:t>clicking the picture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615280" cy="10287000"/>
            <a:chOff x="0" y="0"/>
            <a:chExt cx="226904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6904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269045">
                  <a:moveTo>
                    <a:pt x="0" y="0"/>
                  </a:moveTo>
                  <a:lnTo>
                    <a:pt x="2269045" y="0"/>
                  </a:lnTo>
                  <a:lnTo>
                    <a:pt x="22690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007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6904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449526" y="1720739"/>
            <a:ext cx="13101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7893714" y="289036"/>
            <a:ext cx="1479329" cy="14793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2007F">
                <a:alpha val="2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8969083" y="1136997"/>
            <a:ext cx="771724" cy="7717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2007F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7259300" y="149453"/>
            <a:ext cx="676210" cy="879247"/>
          </a:xfrm>
          <a:custGeom>
            <a:avLst/>
            <a:gdLst/>
            <a:ahLst/>
            <a:cxnLst/>
            <a:rect r="r" b="b" t="t" l="l"/>
            <a:pathLst>
              <a:path h="879247" w="676210">
                <a:moveTo>
                  <a:pt x="0" y="0"/>
                </a:moveTo>
                <a:lnTo>
                  <a:pt x="676210" y="0"/>
                </a:lnTo>
                <a:lnTo>
                  <a:pt x="676210" y="879247"/>
                </a:lnTo>
                <a:lnTo>
                  <a:pt x="0" y="8792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20" r="-222285" b="-582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122303" y="-28575"/>
            <a:ext cx="1113769" cy="1113769"/>
          </a:xfrm>
          <a:custGeom>
            <a:avLst/>
            <a:gdLst/>
            <a:ahLst/>
            <a:cxnLst/>
            <a:rect r="r" b="b" t="t" l="l"/>
            <a:pathLst>
              <a:path h="1113769" w="1113769">
                <a:moveTo>
                  <a:pt x="0" y="0"/>
                </a:moveTo>
                <a:lnTo>
                  <a:pt x="1113769" y="0"/>
                </a:lnTo>
                <a:lnTo>
                  <a:pt x="1113769" y="1113769"/>
                </a:lnTo>
                <a:lnTo>
                  <a:pt x="0" y="111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true" rot="0">
            <a:off x="9206359" y="289036"/>
            <a:ext cx="4406260" cy="4200574"/>
          </a:xfrm>
          <a:custGeom>
            <a:avLst/>
            <a:gdLst/>
            <a:ahLst/>
            <a:cxnLst/>
            <a:rect r="r" b="b" t="t" l="l"/>
            <a:pathLst>
              <a:path h="4200574" w="4406260">
                <a:moveTo>
                  <a:pt x="0" y="4200573"/>
                </a:moveTo>
                <a:lnTo>
                  <a:pt x="4406260" y="4200573"/>
                </a:lnTo>
                <a:lnTo>
                  <a:pt x="4406260" y="0"/>
                </a:lnTo>
                <a:lnTo>
                  <a:pt x="0" y="0"/>
                </a:lnTo>
                <a:lnTo>
                  <a:pt x="0" y="4200573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-21478" t="0" r="-172373" b="-54891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true" rot="0">
            <a:off x="13740114" y="942926"/>
            <a:ext cx="4298908" cy="2952661"/>
          </a:xfrm>
          <a:custGeom>
            <a:avLst/>
            <a:gdLst/>
            <a:ahLst/>
            <a:cxnLst/>
            <a:rect r="r" b="b" t="t" l="l"/>
            <a:pathLst>
              <a:path h="2952661" w="4298908">
                <a:moveTo>
                  <a:pt x="0" y="2952661"/>
                </a:moveTo>
                <a:lnTo>
                  <a:pt x="4298908" y="2952661"/>
                </a:lnTo>
                <a:lnTo>
                  <a:pt x="4298908" y="0"/>
                </a:lnTo>
                <a:lnTo>
                  <a:pt x="0" y="0"/>
                </a:lnTo>
                <a:lnTo>
                  <a:pt x="0" y="2952661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-7444" t="-4514" r="-110337" b="-54816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8898998" y="6257003"/>
            <a:ext cx="5232498" cy="3001297"/>
            <a:chOff x="0" y="0"/>
            <a:chExt cx="7981950" cy="45783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302F2C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2F2C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l="0" t="-1115" r="0" b="-188307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4131496" y="1028700"/>
            <a:ext cx="3734092" cy="9258300"/>
          </a:xfrm>
          <a:custGeom>
            <a:avLst/>
            <a:gdLst/>
            <a:ahLst/>
            <a:cxnLst/>
            <a:rect r="r" b="b" t="t" l="l"/>
            <a:pathLst>
              <a:path h="9258300" w="3734092">
                <a:moveTo>
                  <a:pt x="0" y="0"/>
                </a:moveTo>
                <a:lnTo>
                  <a:pt x="3734091" y="0"/>
                </a:lnTo>
                <a:lnTo>
                  <a:pt x="3734091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4083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263509" y="374809"/>
            <a:ext cx="4257094" cy="5747118"/>
          </a:xfrm>
          <a:custGeom>
            <a:avLst/>
            <a:gdLst/>
            <a:ahLst/>
            <a:cxnLst/>
            <a:rect r="r" b="b" t="t" l="l"/>
            <a:pathLst>
              <a:path h="5747118" w="4257094">
                <a:moveTo>
                  <a:pt x="0" y="0"/>
                </a:moveTo>
                <a:lnTo>
                  <a:pt x="4257094" y="0"/>
                </a:lnTo>
                <a:lnTo>
                  <a:pt x="4257094" y="5747118"/>
                </a:lnTo>
                <a:lnTo>
                  <a:pt x="0" y="57471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3417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449526" y="629249"/>
            <a:ext cx="8029297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spc="89">
                <a:solidFill>
                  <a:srgbClr val="FFFFFF"/>
                </a:solidFill>
                <a:latin typeface="Garet Bold"/>
              </a:rPr>
              <a:t>LEGAL AID SERVCES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84705" y="3302478"/>
            <a:ext cx="7464921" cy="420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Semi-Bold"/>
              </a:rPr>
              <a:t>This section display the organisations which provides free legal services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Semi-Bold"/>
              </a:rPr>
              <a:t>targets poor and marginalized communities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DAF3a342JTo</dc:identifier>
  <dcterms:modified xsi:type="dcterms:W3CDTF">2011-08-01T06:04:30Z</dcterms:modified>
  <cp:revision>1</cp:revision>
  <dc:title>White Blue Simple Modern Business Proposal Pitch Deck Presentation Design</dc:title>
</cp:coreProperties>
</file>